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40"/>
  </p:notesMasterIdLst>
  <p:sldIdLst>
    <p:sldId id="256" r:id="rId2"/>
    <p:sldId id="464" r:id="rId3"/>
    <p:sldId id="487" r:id="rId4"/>
    <p:sldId id="554" r:id="rId5"/>
    <p:sldId id="555" r:id="rId6"/>
    <p:sldId id="556" r:id="rId7"/>
    <p:sldId id="557" r:id="rId8"/>
    <p:sldId id="558" r:id="rId9"/>
    <p:sldId id="559" r:id="rId10"/>
    <p:sldId id="560" r:id="rId11"/>
    <p:sldId id="561" r:id="rId12"/>
    <p:sldId id="562" r:id="rId13"/>
    <p:sldId id="563" r:id="rId14"/>
    <p:sldId id="581" r:id="rId15"/>
    <p:sldId id="564" r:id="rId16"/>
    <p:sldId id="565" r:id="rId17"/>
    <p:sldId id="566" r:id="rId18"/>
    <p:sldId id="567" r:id="rId19"/>
    <p:sldId id="568" r:id="rId20"/>
    <p:sldId id="569" r:id="rId21"/>
    <p:sldId id="570" r:id="rId22"/>
    <p:sldId id="486" r:id="rId23"/>
    <p:sldId id="578" r:id="rId24"/>
    <p:sldId id="571" r:id="rId25"/>
    <p:sldId id="572" r:id="rId26"/>
    <p:sldId id="573" r:id="rId27"/>
    <p:sldId id="574" r:id="rId28"/>
    <p:sldId id="575" r:id="rId29"/>
    <p:sldId id="579" r:id="rId30"/>
    <p:sldId id="576" r:id="rId31"/>
    <p:sldId id="577" r:id="rId32"/>
    <p:sldId id="485" r:id="rId33"/>
    <p:sldId id="580" r:id="rId34"/>
    <p:sldId id="269" r:id="rId35"/>
    <p:sldId id="374" r:id="rId36"/>
    <p:sldId id="479" r:id="rId37"/>
    <p:sldId id="389" r:id="rId38"/>
    <p:sldId id="318" r:id="rId3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Microsoft Office" initials="ПMO" lastIdx="1" clrIdx="0">
    <p:extLst>
      <p:ext uri="{19B8F6BF-5375-455C-9EA6-DF929625EA0E}">
        <p15:presenceInfo xmlns:p15="http://schemas.microsoft.com/office/powerpoint/2012/main" userId="Пользователь Microsoft Offic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09"/>
    <p:restoredTop sz="81243"/>
  </p:normalViewPr>
  <p:slideViewPr>
    <p:cSldViewPr snapToGrid="0" snapToObjects="1">
      <p:cViewPr varScale="1">
        <p:scale>
          <a:sx n="93" d="100"/>
          <a:sy n="93" d="100"/>
        </p:scale>
        <p:origin x="22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media/image1.jp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jpg>
</file>

<file path=ppt/media/image29.jpg>
</file>

<file path=ppt/media/image3.jpg>
</file>

<file path=ppt/media/image30.png>
</file>

<file path=ppt/media/image31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2ADB2-7A45-B34A-8A5F-5D556F281221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9C48D2-3940-7C45-8E8D-AED4161E4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220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17710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0968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58860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2199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8475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65217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17282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08718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42089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8212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134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46381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66473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3011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01778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7873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9022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6558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893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2751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6267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9152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826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760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6612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497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1901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0311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6952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245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285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1025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111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6219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348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FC0CA-A5A5-5C4F-9C62-362105FE63C0}" type="datetimeFigureOut">
              <a:rPr lang="ru-RU" smtClean="0"/>
              <a:t>22.12.2020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1E8E7-A33F-544F-AE53-16F88D01A1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3162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intel.com/en-us/ai-academy/students/kits/ai-501" TargetMode="External"/><Relationship Id="rId2" Type="http://schemas.openxmlformats.org/officeDocument/2006/relationships/hyperlink" Target="https://software.intel.com/en-us/ai-academy/students/kits/machine-learning-5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it.ly/1bCmE3Z" TargetMode="External"/><Relationship Id="rId4" Type="http://schemas.openxmlformats.org/officeDocument/2006/relationships/hyperlink" Target="https://software.intel.com/en-us/ai-academy/students/kits/deep-learning-501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nirvacana.com/thoughts/2013/07/08/becoming-a-data-scientist/" TargetMode="External"/><Relationship Id="rId2" Type="http://schemas.openxmlformats.org/officeDocument/2006/relationships/hyperlink" Target="https://www.kdnuggets.com/2016/10/battle-data-science-venn-diagrams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implilearn.com/what-is-machine-learning-and-why-it-matters-article" TargetMode="External"/><Relationship Id="rId4" Type="http://schemas.openxmlformats.org/officeDocument/2006/relationships/hyperlink" Target="https://blog.udacity.com/2014/11/data-science-job-skills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C3A466-28C1-1542-87FC-2D3E89281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000" y="90000"/>
            <a:ext cx="8964000" cy="3384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</a:t>
            </a:r>
            <a:br>
              <a:rPr lang="ru-RU" dirty="0">
                <a:solidFill>
                  <a:schemeClr val="bg1"/>
                </a:solidFill>
              </a:rPr>
            </a:b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62DCCDE-EC81-D843-93B9-712292AC20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000" y="3600000"/>
            <a:ext cx="8964000" cy="3204000"/>
          </a:xfrm>
          <a:solidFill>
            <a:schemeClr val="accent1"/>
          </a:solidFill>
        </p:spPr>
        <p:txBody>
          <a:bodyPr/>
          <a:lstStyle/>
          <a:p>
            <a:endParaRPr lang="ru-RU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Support Vector Machine </a:t>
            </a:r>
            <a:r>
              <a:rPr lang="ru-RU" dirty="0">
                <a:solidFill>
                  <a:schemeClr val="bg1"/>
                </a:solidFill>
              </a:rPr>
              <a:t>(</a:t>
            </a:r>
            <a:r>
              <a:rPr lang="en-US" dirty="0">
                <a:solidFill>
                  <a:schemeClr val="bg1"/>
                </a:solidFill>
              </a:rPr>
              <a:t>SVM</a:t>
            </a:r>
            <a:r>
              <a:rPr lang="ru-RU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37597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Ширина разделяющей полосы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90941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Ширина разделяющей полосы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3636087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Максимизация зазора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3592991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Случай линейно неразделимой выборки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462673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 definitive explanation to the Hinge Loss for Support Vector Machines. |  by Vagif Aliyev | Nov, 2020 | Towards Data Science">
            <a:extLst>
              <a:ext uri="{FF2B5EF4-FFF2-40B4-BE49-F238E27FC236}">
                <a16:creationId xmlns:a16="http://schemas.microsoft.com/office/drawing/2014/main" id="{E7C66C7F-41DD-402E-A7C1-ACCF7EB7B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563" y="1433513"/>
            <a:ext cx="5476875" cy="399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8025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Оптимизационная задача в </a:t>
            </a:r>
            <a:r>
              <a:rPr lang="en-US" sz="3200" dirty="0">
                <a:solidFill>
                  <a:schemeClr val="bg1"/>
                </a:solidFill>
              </a:rPr>
              <a:t>SVM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1356190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Безусловная оптимизационная задача в </a:t>
            </a:r>
            <a:r>
              <a:rPr lang="en-US" sz="3200" dirty="0">
                <a:solidFill>
                  <a:schemeClr val="bg1"/>
                </a:solidFill>
              </a:rPr>
              <a:t>SVM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1096986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Безусловная оптимизационная задача в </a:t>
            </a:r>
            <a:r>
              <a:rPr lang="en-US" sz="3200" dirty="0">
                <a:solidFill>
                  <a:schemeClr val="bg1"/>
                </a:solidFill>
              </a:rPr>
              <a:t>SVM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36872034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Безусловная оптимизационная задача в </a:t>
            </a:r>
            <a:r>
              <a:rPr lang="en-US" sz="3200" dirty="0">
                <a:solidFill>
                  <a:schemeClr val="bg1"/>
                </a:solidFill>
              </a:rPr>
              <a:t>SVM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894065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Безусловная оптимизационная задача в </a:t>
            </a:r>
            <a:r>
              <a:rPr lang="en-US" sz="3200" dirty="0">
                <a:solidFill>
                  <a:schemeClr val="bg1"/>
                </a:solidFill>
              </a:rPr>
              <a:t>SVM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1046531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13C9A0-BC88-134A-A030-5992ECBB4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7A84B8-7CB0-3647-B3EA-0BC1FB9D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</a:p>
          <a:p>
            <a:r>
              <a:rPr lang="ru-RU" dirty="0">
                <a:solidFill>
                  <a:schemeClr val="bg1"/>
                </a:solidFill>
              </a:rPr>
              <a:t>Ядра в методе опорных векторов (</a:t>
            </a:r>
            <a:r>
              <a:rPr lang="en-US" dirty="0">
                <a:solidFill>
                  <a:schemeClr val="bg1"/>
                </a:solidFill>
              </a:rPr>
              <a:t>Kernel trick</a:t>
            </a:r>
            <a:r>
              <a:rPr lang="ru-RU" dirty="0">
                <a:solidFill>
                  <a:schemeClr val="bg1"/>
                </a:solidFill>
              </a:rPr>
              <a:t>)</a:t>
            </a:r>
          </a:p>
          <a:p>
            <a:r>
              <a:rPr lang="ru-RU" dirty="0">
                <a:solidFill>
                  <a:schemeClr val="bg1"/>
                </a:solidFill>
              </a:rPr>
              <a:t>SVM в </a:t>
            </a:r>
            <a:r>
              <a:rPr lang="ru-RU" dirty="0" err="1">
                <a:solidFill>
                  <a:schemeClr val="bg1"/>
                </a:solidFill>
              </a:rPr>
              <a:t>scikit-learn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8569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Безусловная оптимизационная задача в </a:t>
            </a:r>
            <a:r>
              <a:rPr lang="en-US" sz="3200" dirty="0">
                <a:solidFill>
                  <a:schemeClr val="bg1"/>
                </a:solidFill>
              </a:rPr>
              <a:t>SVM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25780853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Резюме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4501944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13C9A0-BC88-134A-A030-5992ECBB4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7A84B8-7CB0-3647-B3EA-0BC1FB9D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</a:p>
          <a:p>
            <a:r>
              <a:rPr lang="ru-RU" dirty="0">
                <a:solidFill>
                  <a:srgbClr val="FFFF00"/>
                </a:solidFill>
              </a:rPr>
              <a:t>Ядра в методе опорных векторов (</a:t>
            </a:r>
            <a:r>
              <a:rPr lang="en-US" dirty="0">
                <a:solidFill>
                  <a:srgbClr val="FFFF00"/>
                </a:solidFill>
              </a:rPr>
              <a:t>Kernel trick</a:t>
            </a:r>
            <a:r>
              <a:rPr lang="ru-RU" dirty="0">
                <a:solidFill>
                  <a:srgbClr val="FFFF00"/>
                </a:solidFill>
              </a:rPr>
              <a:t>)</a:t>
            </a:r>
          </a:p>
          <a:p>
            <a:r>
              <a:rPr lang="ru-RU" dirty="0">
                <a:solidFill>
                  <a:schemeClr val="bg1"/>
                </a:solidFill>
              </a:rPr>
              <a:t>SVM в </a:t>
            </a:r>
            <a:r>
              <a:rPr lang="ru-RU" dirty="0" err="1">
                <a:solidFill>
                  <a:schemeClr val="bg1"/>
                </a:solidFill>
              </a:rPr>
              <a:t>scikit-learn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633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B90E656-7959-4561-88C8-45201AC6E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998" y="1960920"/>
            <a:ext cx="6692827" cy="3011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D5C983-CD18-40D3-8500-A284E8871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520" y="1014075"/>
            <a:ext cx="7944959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1731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Ядра в методе опорных векторов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Добавление новых признаков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12222652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Ядра в методе опорных векторов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Kernel trick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28066822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Ядра в методе опорных векторов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Линейное ядро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39973615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Ядра в методе опорных векторов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Полиномиальное ядро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28193374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Ядра в методе опорных векторов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Радиальное ядро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27991878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CFB2110-B95B-4204-AC3E-4879AFE99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2231"/>
            <a:ext cx="9144000" cy="591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52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13C9A0-BC88-134A-A030-5992ECBB4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7A84B8-7CB0-3647-B3EA-0BC1FB9D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rgbClr val="FFFF00"/>
                </a:solidFill>
              </a:rPr>
              <a:t>Метод опорных векторов (SVM)</a:t>
            </a:r>
          </a:p>
          <a:p>
            <a:r>
              <a:rPr lang="ru-RU" dirty="0">
                <a:solidFill>
                  <a:schemeClr val="bg1"/>
                </a:solidFill>
              </a:rPr>
              <a:t>Ядра в методе опорных векторов (</a:t>
            </a:r>
            <a:r>
              <a:rPr lang="en-US" dirty="0">
                <a:solidFill>
                  <a:schemeClr val="bg1"/>
                </a:solidFill>
              </a:rPr>
              <a:t>Kernel trick</a:t>
            </a:r>
            <a:r>
              <a:rPr lang="ru-RU" dirty="0">
                <a:solidFill>
                  <a:schemeClr val="bg1"/>
                </a:solidFill>
              </a:rPr>
              <a:t>)</a:t>
            </a:r>
          </a:p>
          <a:p>
            <a:r>
              <a:rPr lang="ru-RU" dirty="0">
                <a:solidFill>
                  <a:schemeClr val="bg1"/>
                </a:solidFill>
              </a:rPr>
              <a:t>SVM в </a:t>
            </a:r>
            <a:r>
              <a:rPr lang="ru-RU" dirty="0" err="1">
                <a:solidFill>
                  <a:schemeClr val="bg1"/>
                </a:solidFill>
              </a:rPr>
              <a:t>scikit-learn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99645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Ядра в методе опорных векторов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Ядра и библиотеки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28204466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Ядра в методе опорных векторов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Резюме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2823678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13C9A0-BC88-134A-A030-5992ECBB4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7A84B8-7CB0-3647-B3EA-0BC1FB9D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</a:p>
          <a:p>
            <a:r>
              <a:rPr lang="ru-RU" dirty="0">
                <a:solidFill>
                  <a:schemeClr val="bg1"/>
                </a:solidFill>
              </a:rPr>
              <a:t>Ядра в методе опорных векторов (</a:t>
            </a:r>
            <a:r>
              <a:rPr lang="en-US" dirty="0">
                <a:solidFill>
                  <a:schemeClr val="bg1"/>
                </a:solidFill>
              </a:rPr>
              <a:t>Kernel trick</a:t>
            </a:r>
            <a:r>
              <a:rPr lang="ru-RU" dirty="0">
                <a:solidFill>
                  <a:schemeClr val="bg1"/>
                </a:solidFill>
              </a:rPr>
              <a:t>)</a:t>
            </a:r>
          </a:p>
          <a:p>
            <a:r>
              <a:rPr lang="ru-RU">
                <a:solidFill>
                  <a:srgbClr val="FFFF00"/>
                </a:solidFill>
              </a:rPr>
              <a:t>SVM </a:t>
            </a:r>
            <a:r>
              <a:rPr lang="ru-RU" dirty="0">
                <a:solidFill>
                  <a:srgbClr val="FFFF00"/>
                </a:solidFill>
              </a:rPr>
              <a:t>в </a:t>
            </a:r>
            <a:r>
              <a:rPr lang="ru-RU" dirty="0" err="1">
                <a:solidFill>
                  <a:srgbClr val="FFFF00"/>
                </a:solidFill>
              </a:rPr>
              <a:t>scikit-learn</a:t>
            </a:r>
            <a:endParaRPr lang="ru-RU" dirty="0">
              <a:solidFill>
                <a:srgbClr val="FFFF00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0994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6190D8B-CC40-40BB-A449-3AE74F5E1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2538"/>
            <a:ext cx="9144000" cy="4892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366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Решающие деревья в </a:t>
            </a:r>
            <a:r>
              <a:rPr lang="en-US" dirty="0" err="1">
                <a:solidFill>
                  <a:schemeClr val="bg1"/>
                </a:solidFill>
              </a:rPr>
              <a:t>scikit</a:t>
            </a:r>
            <a:r>
              <a:rPr lang="en-US" dirty="0">
                <a:solidFill>
                  <a:schemeClr val="bg1"/>
                </a:solidFill>
              </a:rPr>
              <a:t>-learn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50F053-D798-CF47-B9A8-4FCD44C0F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#Import Library</a:t>
            </a:r>
            <a:endParaRPr lang="ru-RU" sz="14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sklearn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import tree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#Import other necessary libraries like pandas,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 </a:t>
            </a:r>
            <a:endParaRPr lang="ru-RU" sz="14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#Assumed you have, X (predictor) and Y (target) for training data set and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x_test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(predictor) of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test_dataset</a:t>
            </a:r>
            <a:endParaRPr lang="en-US" sz="14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 tree object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model =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tree.DecisionTreeClassifier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(criterion='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gini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#for classification, here you can change the algorithm as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gini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or entropy 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#(information gain) by default it is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gini</a:t>
            </a:r>
            <a:endParaRPr lang="en-US" sz="14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#model =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tree.DecisionTreeRegressor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for regression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#Train the model using the training sets and check score</a:t>
            </a:r>
          </a:p>
          <a:p>
            <a:pPr marL="0" indent="0">
              <a:buNone/>
            </a:pP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model.fit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(X, y)</a:t>
            </a:r>
          </a:p>
          <a:p>
            <a:pPr marL="0" indent="0">
              <a:buNone/>
            </a:pP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model.score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(X, y)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#Predict Output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predicted=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model.predict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x_test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6738859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5ED7688-D759-D34B-B293-856C28D85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99" y="1115330"/>
            <a:ext cx="8964000" cy="459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8195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References: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50F053-D798-CF47-B9A8-4FCD44C0F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Wikipedia </a:t>
            </a:r>
          </a:p>
          <a:p>
            <a:r>
              <a:rPr lang="en-US" dirty="0">
                <a:solidFill>
                  <a:schemeClr val="bg1"/>
                </a:solidFill>
              </a:rPr>
              <a:t>Intel AI Student Kits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https://software.intel.com/en-us/ai-academy/students/kits/machine-learning-501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https://software.intel.com/en-us/ai-academy/students/kits/ai-501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https://software.intel.com/en-us/ai-academy/students/kits/deep-learning-501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Машинное обучение (курс лекций, К.В. Воронцов)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5" tooltip="https://bit.ly/1bCmE3Z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https://bit.ly/1bCmE3Z</a:t>
            </a:r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Машинное обучение </a:t>
            </a:r>
            <a:r>
              <a:rPr lang="ru-RU" b="1" dirty="0">
                <a:solidFill>
                  <a:schemeClr val="bg1"/>
                </a:solidFill>
              </a:rPr>
              <a:t>(</a:t>
            </a:r>
            <a:r>
              <a:rPr lang="ru-RU" dirty="0">
                <a:solidFill>
                  <a:schemeClr val="bg1"/>
                </a:solidFill>
              </a:rPr>
              <a:t>курс лекций, Л.В. Уткин</a:t>
            </a:r>
            <a:r>
              <a:rPr lang="ru-RU" b="1" dirty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tema.spbstu.ru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machine_learning</a:t>
            </a:r>
            <a:r>
              <a:rPr lang="en-US" dirty="0">
                <a:solidFill>
                  <a:schemeClr val="bg1"/>
                </a:solidFill>
              </a:rPr>
              <a:t>/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367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References: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50F053-D798-CF47-B9A8-4FCD44C0F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Силен, </a:t>
            </a:r>
            <a:r>
              <a:rPr lang="ru-RU" dirty="0" err="1">
                <a:solidFill>
                  <a:schemeClr val="bg1"/>
                </a:solidFill>
              </a:rPr>
              <a:t>Мейсман</a:t>
            </a:r>
            <a:r>
              <a:rPr lang="ru-RU" dirty="0">
                <a:solidFill>
                  <a:schemeClr val="bg1"/>
                </a:solidFill>
              </a:rPr>
              <a:t>, Али. Основы </a:t>
            </a:r>
            <a:r>
              <a:rPr lang="en-US" dirty="0">
                <a:solidFill>
                  <a:schemeClr val="bg1"/>
                </a:solidFill>
              </a:rPr>
              <a:t>Data Science </a:t>
            </a:r>
            <a:r>
              <a:rPr lang="ru-RU" dirty="0">
                <a:solidFill>
                  <a:schemeClr val="bg1"/>
                </a:solidFill>
              </a:rPr>
              <a:t>и </a:t>
            </a:r>
            <a:r>
              <a:rPr lang="en-US" dirty="0">
                <a:solidFill>
                  <a:schemeClr val="bg1"/>
                </a:solidFill>
              </a:rPr>
              <a:t>Big Data. Python </a:t>
            </a:r>
            <a:r>
              <a:rPr lang="ru-RU" dirty="0">
                <a:solidFill>
                  <a:schemeClr val="bg1"/>
                </a:solidFill>
              </a:rPr>
              <a:t>и наука о данных (2017)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Sarkar, Bali, Sharma. Practical Machine Learning with Python (2017)</a:t>
            </a:r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Рашка. </a:t>
            </a:r>
            <a:r>
              <a:rPr lang="en-US" dirty="0">
                <a:solidFill>
                  <a:schemeClr val="bg1"/>
                </a:solidFill>
              </a:rPr>
              <a:t>Python </a:t>
            </a:r>
            <a:r>
              <a:rPr lang="ru-RU" dirty="0">
                <a:solidFill>
                  <a:schemeClr val="bg1"/>
                </a:solidFill>
              </a:rPr>
              <a:t>и машинное обучение (2017)</a:t>
            </a:r>
          </a:p>
          <a:p>
            <a:r>
              <a:rPr lang="ru-RU" dirty="0">
                <a:solidFill>
                  <a:schemeClr val="bg1"/>
                </a:solidFill>
              </a:rPr>
              <a:t>Николенко, </a:t>
            </a:r>
            <a:r>
              <a:rPr lang="ru-RU" dirty="0" err="1">
                <a:solidFill>
                  <a:schemeClr val="bg1"/>
                </a:solidFill>
              </a:rPr>
              <a:t>Кадурин</a:t>
            </a:r>
            <a:r>
              <a:rPr lang="ru-RU" dirty="0">
                <a:solidFill>
                  <a:schemeClr val="bg1"/>
                </a:solidFill>
              </a:rPr>
              <a:t>, Архангельская. Глубокое обучение. Погружение в мир </a:t>
            </a:r>
            <a:r>
              <a:rPr lang="ru-RU" dirty="0" err="1">
                <a:solidFill>
                  <a:schemeClr val="bg1"/>
                </a:solidFill>
              </a:rPr>
              <a:t>нейронных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сетеи</a:t>
            </a:r>
            <a:r>
              <a:rPr lang="ru-RU" dirty="0">
                <a:solidFill>
                  <a:schemeClr val="bg1"/>
                </a:solidFill>
              </a:rPr>
              <a:t>̆ (2018)</a:t>
            </a:r>
          </a:p>
        </p:txBody>
      </p:sp>
    </p:spTree>
    <p:extLst>
      <p:ext uri="{BB962C8B-B14F-4D97-AF65-F5344CB8AC3E}">
        <p14:creationId xmlns:p14="http://schemas.microsoft.com/office/powerpoint/2010/main" val="16858923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References: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50F053-D798-CF47-B9A8-4FCD44C0F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Battle of the Data Science Venn Diagrams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https://www.kdnuggets.com/2016/10/battle-data-science-venn-diagrams.html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Becoming a Data Scientist – Curriculum via </a:t>
            </a:r>
            <a:r>
              <a:rPr lang="en-US" dirty="0" err="1">
                <a:solidFill>
                  <a:schemeClr val="bg1"/>
                </a:solidFill>
              </a:rPr>
              <a:t>Metromap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http://nirvacana.com/thoughts/2013/07/08/becoming-a-data-scientist/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8 Skills You Need to Be a Data Scientist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https://blog.udacity.com/2014/11/data-science-job-skills.html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Machine Learning: What it is and Why it Matters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https://www.simplilearn.com/what-is-machine-learning-and-why-it-matters-article</a:t>
            </a:r>
            <a:endParaRPr lang="en-US" dirty="0">
              <a:solidFill>
                <a:schemeClr val="bg1"/>
              </a:solidFill>
            </a:endParaRPr>
          </a:p>
          <a:p>
            <a:pPr lvl="0"/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8922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304396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Построение разделяющей гиперплоскости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4285906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Разделяющая полоса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3059751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Разделяющая полоса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67330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Ширина разделяющей полосы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2482042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06945-93E6-1942-920F-6AA65353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опорных векторов (SVM)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Ширина разделяющей полосы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7CB1F4E-2661-9B49-81AF-0040659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000" y="1800000"/>
            <a:ext cx="6877920" cy="4968000"/>
          </a:xfrm>
          <a:solidFill>
            <a:schemeClr val="accent1"/>
          </a:solidFill>
        </p:spPr>
      </p:pic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D47B34-2963-554F-8FE4-A61AB17F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20" y="189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Объект 4">
            <a:extLst>
              <a:ext uri="{FF2B5EF4-FFF2-40B4-BE49-F238E27FC236}">
                <a16:creationId xmlns:a16="http://schemas.microsoft.com/office/drawing/2014/main" id="{1E1C102F-5E40-2B42-BAB7-9C329A30A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800000"/>
            <a:ext cx="6877920" cy="4968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168467231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10798</TotalTime>
  <Words>635</Words>
  <Application>Microsoft Office PowerPoint</Application>
  <PresentationFormat>Экран (4:3)</PresentationFormat>
  <Paragraphs>111</Paragraphs>
  <Slides>38</Slides>
  <Notes>24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Consolas</vt:lpstr>
      <vt:lpstr>Тема Office</vt:lpstr>
      <vt:lpstr>Метод опорных векторов </vt:lpstr>
      <vt:lpstr>План</vt:lpstr>
      <vt:lpstr>План</vt:lpstr>
      <vt:lpstr>Метод опорных векторов (SVM)</vt:lpstr>
      <vt:lpstr>Метод опорных векторов (SVM) Построение разделяющей гиперплоскости</vt:lpstr>
      <vt:lpstr>Метод опорных векторов (SVM) Разделяющая полоса</vt:lpstr>
      <vt:lpstr>Метод опорных векторов (SVM) Разделяющая полоса</vt:lpstr>
      <vt:lpstr>Метод опорных векторов (SVM) Ширина разделяющей полосы</vt:lpstr>
      <vt:lpstr>Метод опорных векторов (SVM) Ширина разделяющей полосы</vt:lpstr>
      <vt:lpstr>Метод опорных векторов (SVM) Ширина разделяющей полосы</vt:lpstr>
      <vt:lpstr>Метод опорных векторов (SVM) Ширина разделяющей полосы</vt:lpstr>
      <vt:lpstr>Метод опорных векторов (SVM) Максимизация зазора</vt:lpstr>
      <vt:lpstr>Метод опорных векторов (SVM) Случай линейно неразделимой выборки</vt:lpstr>
      <vt:lpstr>Презентация PowerPoint</vt:lpstr>
      <vt:lpstr>Метод опорных векторов (SVM) Оптимизационная задача в SVM</vt:lpstr>
      <vt:lpstr>Метод опорных векторов (SVM) Безусловная оптимизационная задача в SVM</vt:lpstr>
      <vt:lpstr>Метод опорных векторов (SVM) Безусловная оптимизационная задача в SVM</vt:lpstr>
      <vt:lpstr>Метод опорных векторов (SVM) Безусловная оптимизационная задача в SVM</vt:lpstr>
      <vt:lpstr>Метод опорных векторов (SVM) Безусловная оптимизационная задача в SVM</vt:lpstr>
      <vt:lpstr>Метод опорных векторов (SVM) Безусловная оптимизационная задача в SVM</vt:lpstr>
      <vt:lpstr>Метод опорных векторов (SVM) Резюме</vt:lpstr>
      <vt:lpstr>План</vt:lpstr>
      <vt:lpstr>Презентация PowerPoint</vt:lpstr>
      <vt:lpstr>Ядра в методе опорных векторов Добавление новых признаков</vt:lpstr>
      <vt:lpstr>Ядра в методе опорных векторов Kernel trick</vt:lpstr>
      <vt:lpstr>Ядра в методе опорных векторов Линейное ядро</vt:lpstr>
      <vt:lpstr>Ядра в методе опорных векторов Полиномиальное ядро</vt:lpstr>
      <vt:lpstr>Ядра в методе опорных векторов Радиальное ядро</vt:lpstr>
      <vt:lpstr>Презентация PowerPoint</vt:lpstr>
      <vt:lpstr>Ядра в методе опорных векторов Ядра и библиотеки</vt:lpstr>
      <vt:lpstr>Ядра в методе опорных векторов Резюме</vt:lpstr>
      <vt:lpstr>План</vt:lpstr>
      <vt:lpstr>Презентация PowerPoint</vt:lpstr>
      <vt:lpstr>Решающие деревья в scikit-learn</vt:lpstr>
      <vt:lpstr>Презентация PowerPoint</vt:lpstr>
      <vt:lpstr>References:</vt:lpstr>
      <vt:lpstr>References: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Машинное обучение Что под капотом?</dc:title>
  <dc:creator>Пользователь Microsoft Office</dc:creator>
  <cp:lastModifiedBy>Denys</cp:lastModifiedBy>
  <cp:revision>186</cp:revision>
  <dcterms:created xsi:type="dcterms:W3CDTF">2018-09-13T08:05:34Z</dcterms:created>
  <dcterms:modified xsi:type="dcterms:W3CDTF">2020-12-22T21:10:44Z</dcterms:modified>
</cp:coreProperties>
</file>

<file path=docProps/thumbnail.jpeg>
</file>